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87" r:id="rId6"/>
    <p:sldId id="266" r:id="rId7"/>
    <p:sldId id="271" r:id="rId8"/>
    <p:sldId id="270" r:id="rId9"/>
    <p:sldId id="284" r:id="rId10"/>
    <p:sldId id="274" r:id="rId11"/>
    <p:sldId id="276" r:id="rId12"/>
    <p:sldId id="277" r:id="rId13"/>
    <p:sldId id="278" r:id="rId14"/>
    <p:sldId id="280" r:id="rId15"/>
    <p:sldId id="29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1D3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AD07B-60A8-475C-9668-4B452085B727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D1B13-B5AA-4292-95F1-5EB7C0252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91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D1B13-B5AA-4292-95F1-5EB7C02525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9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D1B13-B5AA-4292-95F1-5EB7C025259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D601-151C-4E24-9238-BE8FE3FE39A5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68C7-AF5B-42B8-B2A7-C85C579D1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239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D601-151C-4E24-9238-BE8FE3FE39A5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68C7-AF5B-42B8-B2A7-C85C579D1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7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D601-151C-4E24-9238-BE8FE3FE39A5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68C7-AF5B-42B8-B2A7-C85C579D1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8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D601-151C-4E24-9238-BE8FE3FE39A5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68C7-AF5B-42B8-B2A7-C85C579D1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D601-151C-4E24-9238-BE8FE3FE39A5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68C7-AF5B-42B8-B2A7-C85C579D1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75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D601-151C-4E24-9238-BE8FE3FE39A5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68C7-AF5B-42B8-B2A7-C85C579D1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6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D601-151C-4E24-9238-BE8FE3FE39A5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68C7-AF5B-42B8-B2A7-C85C579D1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7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D601-151C-4E24-9238-BE8FE3FE39A5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68C7-AF5B-42B8-B2A7-C85C579D1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D601-151C-4E24-9238-BE8FE3FE39A5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68C7-AF5B-42B8-B2A7-C85C579D1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92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D601-151C-4E24-9238-BE8FE3FE39A5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68C7-AF5B-42B8-B2A7-C85C579D1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5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D601-151C-4E24-9238-BE8FE3FE39A5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C68C7-AF5B-42B8-B2A7-C85C579D1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2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ED601-151C-4E24-9238-BE8FE3FE39A5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68C7-AF5B-42B8-B2A7-C85C579D1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7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990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2"/>
                </a:solidFill>
                <a:latin typeface="+mn-lt"/>
              </a:rPr>
              <a:t>Зацепинг</a:t>
            </a:r>
            <a:r>
              <a:rPr lang="ru-RU" b="1" dirty="0">
                <a:solidFill>
                  <a:schemeClr val="accent2"/>
                </a:solidFill>
                <a:latin typeface="+mn-lt"/>
              </a:rPr>
              <a:t>. </a:t>
            </a:r>
            <a:br>
              <a:rPr lang="ru-RU" b="1" dirty="0">
                <a:solidFill>
                  <a:schemeClr val="accent2"/>
                </a:solidFill>
                <a:latin typeface="+mn-lt"/>
              </a:rPr>
            </a:br>
            <a:r>
              <a:rPr lang="ru-RU" b="1" dirty="0">
                <a:solidFill>
                  <a:schemeClr val="accent2"/>
                </a:solidFill>
                <a:latin typeface="+mn-lt"/>
              </a:rPr>
              <a:t>Развлечение опасное для жизни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1551" y="3574328"/>
            <a:ext cx="9725891" cy="296501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Презентация подготовлена </a:t>
            </a:r>
          </a:p>
          <a:p>
            <a:pPr>
              <a:spcBef>
                <a:spcPts val="0"/>
              </a:spcBef>
            </a:pPr>
            <a:r>
              <a:rPr lang="ru-RU" dirty="0"/>
              <a:t>Центром профилактики детского дорожно-транспортного травматизма</a:t>
            </a:r>
          </a:p>
          <a:p>
            <a:pPr>
              <a:spcBef>
                <a:spcPts val="0"/>
              </a:spcBef>
            </a:pPr>
            <a:r>
              <a:rPr lang="ru-RU" dirty="0"/>
              <a:t>«Лаборатория безопасности»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800" dirty="0"/>
              <a:t>г. Новый Уренгой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442" y="234805"/>
            <a:ext cx="809625" cy="809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95"/>
          <a:stretch/>
        </p:blipFill>
        <p:spPr>
          <a:xfrm>
            <a:off x="5537641" y="4938782"/>
            <a:ext cx="1116718" cy="7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4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32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Обратите внимание!</a:t>
            </a:r>
            <a:endParaRPr lang="ru-RU" sz="42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87" y="253279"/>
            <a:ext cx="809625" cy="809625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E9B6DDD-6015-4F4F-BFD3-5233F80CE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9592"/>
            <a:ext cx="10515600" cy="5281126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Уважаемые родители!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6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Принимайте во внимание во сколько ваш ребёнок приходит домой и на его внешний вид: грязная одежда с маслянистыми пятнами и с своеобразным запахом, ссадины на коже – это может свидетельствовать об угрозе жизни и здоровью вашего ребёнка!!!</a:t>
            </a:r>
          </a:p>
          <a:p>
            <a:pPr marL="0" indent="0" algn="ctr">
              <a:buNone/>
            </a:pPr>
            <a:endParaRPr lang="ru-RU" sz="2600" dirty="0">
              <a:solidFill>
                <a:srgbClr val="000000"/>
              </a:solidFill>
              <a:latin typeface="PT Sans" panose="020B0503020203020204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Обратите внимание на ФОТОГРАФИИ вашего ребенка в социальных сетях!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2FF097-3532-412D-8732-4BBAE803C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972" y="3774839"/>
            <a:ext cx="3317822" cy="18662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60B6EC-0565-4B47-AE3B-C14265729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02" y="3774839"/>
            <a:ext cx="2488366" cy="18662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E4636DC-3E18-4A07-997B-B9BE04914A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60" y="3774838"/>
            <a:ext cx="2488368" cy="18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Для родителей!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155" y="253279"/>
            <a:ext cx="860457" cy="86045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FC58A33-5B14-4BCB-87DC-AD8E78E8B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91403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Чаще всего, зацеперами становятся те подростки,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которым не хватает родительского внимания, любви и поддержки.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      Разговаривайте со своим ребенком о его жизни и чувствах.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Чтобы ваш ребенок не проводил свое свободное время на улице, в сомнительных компаниях и рискованных увлечениях, предложите ему альтернативу, организуйте досуг. Признание своих заслуг, проявить свои лидерские качества и самоутвердиться, при этом не подвергая опасности свои жизнь и здоровье.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500" b="1" i="1" u="sng" dirty="0"/>
              <a:t>Помните!</a:t>
            </a:r>
            <a:r>
              <a:rPr lang="ru-RU" sz="3500" u="sng" dirty="0"/>
              <a:t> </a:t>
            </a:r>
            <a:r>
              <a:rPr lang="ru-RU" dirty="0"/>
              <a:t>По отношению к подростку использование только запрещающих мер воздействия бесполезно!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B68400-BC4B-4832-B67A-668744643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5" t="13041" r="14340" b="15237"/>
          <a:stretch/>
        </p:blipFill>
        <p:spPr>
          <a:xfrm>
            <a:off x="730897" y="594807"/>
            <a:ext cx="1334279" cy="13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9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Профилактика «</a:t>
            </a:r>
            <a:r>
              <a:rPr lang="ru-RU" b="1" dirty="0" err="1">
                <a:solidFill>
                  <a:schemeClr val="accent2"/>
                </a:solidFill>
              </a:rPr>
              <a:t>Зацепинга</a:t>
            </a:r>
            <a:r>
              <a:rPr lang="ru-RU" b="1" dirty="0">
                <a:solidFill>
                  <a:schemeClr val="accent2"/>
                </a:solidFill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87" y="253279"/>
            <a:ext cx="809625" cy="809625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19F555C-D761-4D02-80BD-1A67D0FCF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77"/>
            <a:ext cx="10515600" cy="461798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Существует много альтернатив «</a:t>
            </a:r>
            <a:r>
              <a:rPr lang="ru-RU" dirty="0" err="1"/>
              <a:t>зацепингу</a:t>
            </a:r>
            <a:r>
              <a:rPr lang="ru-RU" dirty="0"/>
              <a:t>».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Среди них экстремальный спорт под руководством инструктора и тренера – тот же адреналин, но в мирных целях.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AFC239-B741-4A61-BBAF-FAB78E414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2" y="3233539"/>
            <a:ext cx="4015898" cy="2674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2C7F53F-4D76-4D78-9FF6-DD068A641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24" y="2888388"/>
            <a:ext cx="3642610" cy="242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E4C12B-341B-49B4-A852-055CFD28C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01" y="4638217"/>
            <a:ext cx="2913013" cy="217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4F186A5-84B8-4DBF-A38E-4D8BE427EC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74"/>
          <a:stretch/>
        </p:blipFill>
        <p:spPr>
          <a:xfrm>
            <a:off x="8481878" y="4482138"/>
            <a:ext cx="3548459" cy="201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1861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На буксир…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87" y="253279"/>
            <a:ext cx="809625" cy="809625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FEE82FC4-CCD3-4225-8244-3C2D32AC5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873"/>
            <a:ext cx="10515600" cy="460009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Катание на санках, тюбингах и лыжах на буксире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также очень опасно. Такие забавы могут закончиться трагично и повлечь серьезные последствия как для человека, которого тащат на буксире, так и для самого водителя, вплоть до уголовной ответственности.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C816D4-FBEC-45F9-A126-ABD959B7E3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9" b="6417"/>
          <a:stretch/>
        </p:blipFill>
        <p:spPr>
          <a:xfrm>
            <a:off x="757566" y="4128455"/>
            <a:ext cx="4514230" cy="2364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74C9B6-C20D-411E-A5BB-65C1FB5B797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42" y="4100718"/>
            <a:ext cx="4941043" cy="2392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6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Ответственность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87" y="253279"/>
            <a:ext cx="809625" cy="809625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77EE2EDA-A4AA-471C-9534-09E6EC7A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0640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Не следует забывать, что, занимаясь </a:t>
            </a:r>
            <a:r>
              <a:rPr lang="ru-RU" dirty="0" err="1"/>
              <a:t>зацепингом</a:t>
            </a:r>
            <a:r>
              <a:rPr lang="ru-RU" dirty="0"/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/>
              <a:t>люди не только подвергают риску свою жизнь, но и несут административную ответственность!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/>
          </a:p>
          <a:p>
            <a:r>
              <a:rPr lang="ru-RU" u="sng" dirty="0"/>
              <a:t>Статья 11.17 КоАП РФ  </a:t>
            </a:r>
            <a:r>
              <a:rPr lang="ru-RU" dirty="0"/>
              <a:t>«Нарушение правил поведения граждан на железнодорожном, воздушном и водном транспорте»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  <a:p>
            <a:r>
              <a:rPr lang="ru-RU" u="sng" dirty="0"/>
              <a:t>Статья 12.23 КоАП РФ  </a:t>
            </a:r>
            <a:r>
              <a:rPr lang="ru-RU" dirty="0"/>
              <a:t>«Перевозка людей вне кабины автомобиля»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69F0A0-97E8-4C09-833D-D60D79AC0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62" y="0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8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442" y="234805"/>
            <a:ext cx="809625" cy="8096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93442" y="830423"/>
            <a:ext cx="9144000" cy="3032449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4811D3"/>
                </a:solidFill>
                <a:latin typeface="+mn-lt"/>
              </a:rPr>
              <a:t>Цепляйся за жизнь, а не за транспорт!</a:t>
            </a:r>
            <a:br>
              <a:rPr lang="ru-RU" sz="1600" b="1" dirty="0">
                <a:solidFill>
                  <a:srgbClr val="4811D3"/>
                </a:solidFill>
                <a:latin typeface="+mn-lt"/>
              </a:rPr>
            </a:br>
            <a:br>
              <a:rPr lang="ru-RU" sz="5400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Безопасных вам дорог!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6" b="18037"/>
          <a:stretch/>
        </p:blipFill>
        <p:spPr>
          <a:xfrm>
            <a:off x="2176973" y="4021493"/>
            <a:ext cx="7564185" cy="24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8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6721"/>
            <a:ext cx="10515600" cy="8096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+mn-lt"/>
              </a:rPr>
              <a:t>К сведению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87" y="253279"/>
            <a:ext cx="809625" cy="809625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38200" y="1567542"/>
            <a:ext cx="10515600" cy="4040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ru-RU" dirty="0"/>
              <a:t>	На территории ряда регионов Российской Федерации возросло число случаев травмирования и гибели детей на автомобильных дорогах, в том числе в случаях совершения несовершеннолетними так называемого </a:t>
            </a:r>
            <a:r>
              <a:rPr lang="ru-RU" u="sng" dirty="0"/>
              <a:t>«</a:t>
            </a:r>
            <a:r>
              <a:rPr lang="ru-RU" u="sng" dirty="0" err="1"/>
              <a:t>зацепинга</a:t>
            </a:r>
            <a:r>
              <a:rPr lang="ru-RU" u="sng" dirty="0"/>
              <a:t>»</a:t>
            </a:r>
            <a:r>
              <a:rPr lang="ru-RU" dirty="0"/>
              <a:t>, когда дети передвигаются на общественном транспорте снаружи салона, зацепившись за поручни, опираясь на подножки, лестницы и другие элементы.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4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3430" y="202565"/>
            <a:ext cx="810514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+mn-lt"/>
              </a:rPr>
              <a:t>Что такое «</a:t>
            </a:r>
            <a:r>
              <a:rPr lang="ru-RU" b="1" dirty="0" err="1">
                <a:solidFill>
                  <a:schemeClr val="accent2"/>
                </a:solidFill>
                <a:latin typeface="+mn-lt"/>
              </a:rPr>
              <a:t>Зацепинг</a:t>
            </a:r>
            <a:r>
              <a:rPr lang="ru-RU" b="1" dirty="0">
                <a:solidFill>
                  <a:schemeClr val="accent2"/>
                </a:solidFill>
                <a:latin typeface="+mn-lt"/>
              </a:rPr>
              <a:t>»?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87" y="253279"/>
            <a:ext cx="809625" cy="809625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FDEA03-C878-410A-867B-73ED7560E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42" y="1444191"/>
            <a:ext cx="4080690" cy="2518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E760E8-AF04-4F0C-9B19-5A4D679C9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8" y="1339360"/>
            <a:ext cx="4383104" cy="3227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1BB4DB-EF80-49C3-AC47-B2E05F9C1E38}"/>
              </a:ext>
            </a:extLst>
          </p:cNvPr>
          <p:cNvSpPr txBox="1"/>
          <p:nvPr/>
        </p:nvSpPr>
        <p:spPr>
          <a:xfrm>
            <a:off x="4751882" y="4511840"/>
            <a:ext cx="70067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Зацепинг</a:t>
            </a:r>
            <a:r>
              <a:rPr lang="ru-RU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это социально опасное явление, схожее с мелким хулиганством, одно из проявлений девиантного поведения подростков.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BFC36A-E1C3-482B-8C63-2B0D714C01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50" y="4291139"/>
            <a:ext cx="3273336" cy="245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EBF5A-418A-451F-8A06-DB9556E95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55" y="1829970"/>
            <a:ext cx="3422754" cy="2246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42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В микрорайоне «Академ Риверсайд» появится надземный пешеходный переход">
            <a:extLst>
              <a:ext uri="{FF2B5EF4-FFF2-40B4-BE49-F238E27FC236}">
                <a16:creationId xmlns:a16="http://schemas.microsoft.com/office/drawing/2014/main" id="{253FB00A-835A-4127-A46D-171C43D7CE8E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229193" y="202565"/>
            <a:ext cx="933887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+mn-lt"/>
              </a:rPr>
              <a:t>Способы вовлечения в «</a:t>
            </a:r>
            <a:r>
              <a:rPr lang="ru-RU" b="1" dirty="0" err="1">
                <a:solidFill>
                  <a:schemeClr val="accent2"/>
                </a:solidFill>
                <a:latin typeface="+mn-lt"/>
              </a:rPr>
              <a:t>Зацепинг</a:t>
            </a:r>
            <a:r>
              <a:rPr lang="ru-RU" b="1" dirty="0">
                <a:solidFill>
                  <a:schemeClr val="accent2"/>
                </a:solidFill>
                <a:latin typeface="+mn-lt"/>
              </a:rPr>
              <a:t>»: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87" y="253279"/>
            <a:ext cx="809625" cy="8096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FB224C-2DE9-406E-A9A0-4CE4A27D1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50" y="4245089"/>
            <a:ext cx="3734352" cy="2492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644560-E7A9-4D6A-9CE1-6269F9A12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0" y="1137945"/>
            <a:ext cx="3966820" cy="2256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9A21EBC6-250C-496C-936F-35EB34AE8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8" y="3784138"/>
            <a:ext cx="7852197" cy="2719299"/>
          </a:xfrm>
        </p:spPr>
        <p:txBody>
          <a:bodyPr>
            <a:normAutofit fontScale="92500"/>
          </a:bodyPr>
          <a:lstStyle/>
          <a:p>
            <a:r>
              <a:rPr lang="ru-RU" dirty="0"/>
              <a:t>Сообщества в социальных сетях, посвященные экстриму;</a:t>
            </a:r>
          </a:p>
          <a:p>
            <a:r>
              <a:rPr lang="ru-RU" dirty="0"/>
              <a:t>«Адреналиновая зависимость»;</a:t>
            </a:r>
          </a:p>
          <a:p>
            <a:r>
              <a:rPr lang="ru-RU" dirty="0"/>
              <a:t>Погоня за «лайками»;</a:t>
            </a:r>
          </a:p>
          <a:p>
            <a:r>
              <a:rPr lang="ru-RU" dirty="0"/>
              <a:t>Ощущение «крутости» принадлежности к некоему сообществу людей, отличных от остальных.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4489BD-F2C9-446F-8927-4460DF8512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39" y="1338135"/>
            <a:ext cx="2175998" cy="11229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E0BC94-BC28-49BF-B90F-080BA890AD15}"/>
              </a:ext>
            </a:extLst>
          </p:cNvPr>
          <p:cNvSpPr txBox="1"/>
          <p:nvPr/>
        </p:nvSpPr>
        <p:spPr>
          <a:xfrm>
            <a:off x="4321145" y="865346"/>
            <a:ext cx="73034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/>
              <a:t>Выложенные видеоролики так называемых экстремалов;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/>
              <a:t>Рекламные щиты, направленные против «</a:t>
            </a:r>
            <a:r>
              <a:rPr lang="ru-RU" sz="2600" dirty="0" err="1"/>
              <a:t>Зацепинга</a:t>
            </a:r>
            <a:r>
              <a:rPr lang="ru-RU" sz="2600" dirty="0"/>
              <a:t>»(зачастую оказывают противоположное действие, так как </a:t>
            </a:r>
          </a:p>
          <a:p>
            <a:r>
              <a:rPr lang="ru-RU" sz="2600" dirty="0"/>
              <a:t>    не разъясняют его опасности);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600" dirty="0"/>
              <a:t>Знакомства через интернет;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63FEFA6-B9BE-4790-831E-CD3D6F64831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281" y="4138519"/>
            <a:ext cx="2245015" cy="158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E9260B-010C-47E5-810D-8A978B5F19C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7" t="8037" r="-689" b="1813"/>
          <a:stretch/>
        </p:blipFill>
        <p:spPr>
          <a:xfrm>
            <a:off x="9628728" y="2593313"/>
            <a:ext cx="2465309" cy="16321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46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658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Зацеперы – кто они?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87" y="253279"/>
            <a:ext cx="809625" cy="80962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54362A2-EF92-4345-B7D8-7FF39845A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20" y="1760311"/>
            <a:ext cx="5366657" cy="466725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ru-RU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Зацеперы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— в основном подростки до 18 лет. Это молодые люди, которым хотелось бы реализовать свою тягу к риску и они выбирают доступные для них способы, которые хотят доказать свою значимость и индивидуальность, либо действуют, чтобы избежать изгнание из группы, для получения лайков.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AF047A-80C7-4BA3-BCCC-DCCF3476B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65" y="1968758"/>
            <a:ext cx="6140253" cy="393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039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Зацеперы – кто они?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87" y="253279"/>
            <a:ext cx="809625" cy="809625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24CE5C17-5DBD-4496-A763-707AFCF8D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026"/>
            <a:ext cx="10515600" cy="469293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Сами молодые люди, согласно опросам, рассматривают «</a:t>
            </a:r>
            <a:r>
              <a:rPr lang="ru-RU" dirty="0" err="1"/>
              <a:t>зацепинг</a:t>
            </a:r>
            <a:r>
              <a:rPr lang="ru-RU" dirty="0"/>
              <a:t>» как возможность доказать окружающим, что они могут сделать больше, чем другие, найти новые ощущения.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B693E-AF72-4B25-9702-28719F009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875" y="3249118"/>
            <a:ext cx="6096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01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53279"/>
            <a:ext cx="10515600" cy="113710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Причины «</a:t>
            </a:r>
            <a:r>
              <a:rPr lang="ru-RU" b="1" dirty="0" err="1">
                <a:solidFill>
                  <a:schemeClr val="accent2"/>
                </a:solidFill>
              </a:rPr>
              <a:t>Зацепинга</a:t>
            </a:r>
            <a:r>
              <a:rPr lang="ru-RU" b="1" dirty="0">
                <a:solidFill>
                  <a:schemeClr val="accent2"/>
                </a:solidFill>
              </a:rPr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87" y="253279"/>
            <a:ext cx="809625" cy="80962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8BA7F2E9-AB40-4AE0-BF2A-722E4A21F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384"/>
            <a:ext cx="5329335" cy="519702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ru-RU" sz="8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возрастного развития:</a:t>
            </a:r>
            <a:endParaRPr lang="ru-RU" sz="8000" b="1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Потребность в свободе,</a:t>
            </a:r>
            <a:endParaRPr lang="ru-RU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Потребность в принадлежности к определенной группе,</a:t>
            </a:r>
            <a:endParaRPr lang="ru-RU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Погоня за лайками в конкурентной борьбе,</a:t>
            </a:r>
            <a:endParaRPr lang="ru-RU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Потребность в социальном статусе,</a:t>
            </a:r>
            <a:endParaRPr lang="ru-RU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Дисгармония личности,</a:t>
            </a:r>
            <a:endParaRPr lang="ru-RU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Протест по отношению к обществу и взрослым.</a:t>
            </a:r>
            <a:endParaRPr lang="ru-RU" sz="8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B88E28-7812-4F33-A1A0-5D378C510F84}"/>
              </a:ext>
            </a:extLst>
          </p:cNvPr>
          <p:cNvSpPr txBox="1"/>
          <p:nvPr/>
        </p:nvSpPr>
        <p:spPr>
          <a:xfrm>
            <a:off x="7240556" y="1390383"/>
            <a:ext cx="4021493" cy="2795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ru-RU" sz="2600" b="1" u="sng" dirty="0"/>
              <a:t>Социальная среда:</a:t>
            </a:r>
          </a:p>
          <a:p>
            <a:pPr>
              <a:spcBef>
                <a:spcPts val="100"/>
              </a:spcBef>
            </a:pPr>
            <a:r>
              <a:rPr lang="ru-RU" sz="2600" dirty="0"/>
              <a:t>- Нехватка внимания со стороны семьи,</a:t>
            </a:r>
          </a:p>
          <a:p>
            <a:r>
              <a:rPr lang="ru-RU" sz="2600" dirty="0"/>
              <a:t>- Социальное окружение,</a:t>
            </a:r>
          </a:p>
          <a:p>
            <a:r>
              <a:rPr lang="ru-RU" sz="2600" dirty="0"/>
              <a:t>- Неорганизованность свободного времени.</a:t>
            </a:r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A795DE-6093-425D-95AF-BFA87646F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431" y="3927082"/>
            <a:ext cx="4021493" cy="267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078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87" y="253279"/>
            <a:ext cx="809625" cy="80962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0714" y="81072"/>
            <a:ext cx="10515600" cy="114298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Последствия «</a:t>
            </a:r>
            <a:r>
              <a:rPr lang="ru-RU" b="1" dirty="0" err="1">
                <a:solidFill>
                  <a:schemeClr val="accent2"/>
                </a:solidFill>
              </a:rPr>
              <a:t>Зацепинга</a:t>
            </a:r>
            <a:r>
              <a:rPr lang="ru-RU" b="1" dirty="0">
                <a:solidFill>
                  <a:schemeClr val="accent2"/>
                </a:solidFill>
              </a:rPr>
              <a:t>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9D70F4-9C0C-4D06-8AA3-3B4B57B253AB}"/>
              </a:ext>
            </a:extLst>
          </p:cNvPr>
          <p:cNvSpPr txBox="1"/>
          <p:nvPr/>
        </p:nvSpPr>
        <p:spPr>
          <a:xfrm>
            <a:off x="433386" y="1371602"/>
            <a:ext cx="5850292" cy="540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Зацеперы подвергаются серьезному риску:</a:t>
            </a: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отеря равновесия и падение во время движения;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равмирование, инвалидность или гибель в результате падения;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толкновение с объектами по пути следования транспорта;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оражение электрическим током от контактной сети и силового электрооборудования подвижного состава.</a:t>
            </a:r>
            <a:endParaRPr lang="ru-RU" sz="2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865AA9-EA36-4B17-B3D4-6589E5B0F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36" y="1272918"/>
            <a:ext cx="1309131" cy="290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E277C2-77BB-4A81-A376-49C965A15F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21" y="4717181"/>
            <a:ext cx="3199795" cy="211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2C1924-5274-435D-86A2-D6C3233C4E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92" y="937680"/>
            <a:ext cx="3199795" cy="212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197E18-0FDF-4AE0-B8E5-3C21701E45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56" b="32737"/>
          <a:stretch/>
        </p:blipFill>
        <p:spPr>
          <a:xfrm>
            <a:off x="8278943" y="3081500"/>
            <a:ext cx="3913057" cy="211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C52CFA-3DD2-47F3-9FD4-DD420C5072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678" y="2805458"/>
            <a:ext cx="2753977" cy="1970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12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b="1" dirty="0">
                <a:solidFill>
                  <a:srgbClr val="FF0000"/>
                </a:solidFill>
              </a:rPr>
              <a:t>Обратите внимание!</a:t>
            </a:r>
            <a:endParaRPr lang="ru-RU" sz="3800" b="1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987" y="253279"/>
            <a:ext cx="809625" cy="809625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83E1CD82-6AC0-4C18-9D92-B0386BB17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 algn="ctr">
              <a:buNone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Уважаемые родители! 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Обратите внимание на то, что ведется целенаправленная работа определенными лицами, группами по вовлечению несовершеннолетних в «</a:t>
            </a:r>
            <a:r>
              <a:rPr lang="ru-RU" sz="2600" dirty="0" err="1">
                <a:solidFill>
                  <a:srgbClr val="000000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Зацепинг</a:t>
            </a:r>
            <a:r>
              <a:rPr lang="ru-RU" sz="2600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4B0C05-1519-4FAD-8744-72D18A8E3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236" y="3732550"/>
            <a:ext cx="3005528" cy="3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44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686</Words>
  <Application>Microsoft Office PowerPoint</Application>
  <PresentationFormat>Широкоэкранный</PresentationFormat>
  <Paragraphs>79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PT Sans</vt:lpstr>
      <vt:lpstr>Тема Office</vt:lpstr>
      <vt:lpstr>Зацепинг.  Развлечение опасное для жизни</vt:lpstr>
      <vt:lpstr>К сведению</vt:lpstr>
      <vt:lpstr>Что такое «Зацепинг»?</vt:lpstr>
      <vt:lpstr>Способы вовлечения в «Зацепинг»:</vt:lpstr>
      <vt:lpstr>Зацеперы – кто они?</vt:lpstr>
      <vt:lpstr>Зацеперы – кто они?</vt:lpstr>
      <vt:lpstr>Причины «Зацепинга»</vt:lpstr>
      <vt:lpstr>Последствия «Зацепинга»</vt:lpstr>
      <vt:lpstr>Обратите внимание!</vt:lpstr>
      <vt:lpstr>Обратите внимание!</vt:lpstr>
      <vt:lpstr>Для родителей!</vt:lpstr>
      <vt:lpstr>Профилактика «Зацепинга»</vt:lpstr>
      <vt:lpstr>На буксир…</vt:lpstr>
      <vt:lpstr>Ответственность</vt:lpstr>
      <vt:lpstr>Цепляйся за жизнь, а не за транспорт!  Безопасных вам дорог!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Имя</dc:creator>
  <cp:lastModifiedBy>lab.pdd89@yandex.ru</cp:lastModifiedBy>
  <cp:revision>97</cp:revision>
  <dcterms:created xsi:type="dcterms:W3CDTF">2020-10-26T10:09:25Z</dcterms:created>
  <dcterms:modified xsi:type="dcterms:W3CDTF">2021-12-09T08:36:48Z</dcterms:modified>
</cp:coreProperties>
</file>