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9" r:id="rId4"/>
    <p:sldId id="267" r:id="rId5"/>
    <p:sldId id="268" r:id="rId6"/>
    <p:sldId id="283" r:id="rId7"/>
    <p:sldId id="280" r:id="rId8"/>
    <p:sldId id="281" r:id="rId9"/>
    <p:sldId id="270" r:id="rId10"/>
    <p:sldId id="271" r:id="rId11"/>
    <p:sldId id="272" r:id="rId12"/>
    <p:sldId id="276" r:id="rId13"/>
    <p:sldId id="277" r:id="rId14"/>
    <p:sldId id="278" r:id="rId15"/>
    <p:sldId id="279" r:id="rId16"/>
    <p:sldId id="282" r:id="rId17"/>
    <p:sldId id="28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366" y="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2.xls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3.xls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4.xls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8.jpeg"/><Relationship Id="rId7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hyperlink" Target="https://mydiscoveries.ru/wp-content/uploads/2016/12/Depositphotos_45311459_m-2015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Иришка\Pictures\Новая папка\Безымя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" y="16962"/>
            <a:ext cx="9144000" cy="68199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1714488"/>
            <a:ext cx="8229600" cy="223224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Исследовательская работа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«Жевательная резинка –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польза и вред.»</a:t>
            </a:r>
            <a:r>
              <a:rPr lang="ru-RU" dirty="0">
                <a:solidFill>
                  <a:srgbClr val="0070C0"/>
                </a:solidFill>
              </a:rPr>
              <a:t/>
            </a:r>
            <a:br>
              <a:rPr lang="ru-RU" dirty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883599" y="4214818"/>
            <a:ext cx="8229600" cy="26066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eaLnBrk="0" fontAlgn="base" hangingPunct="0">
              <a:spcAft>
                <a:spcPct val="0"/>
              </a:spcAft>
            </a:pPr>
            <a:r>
              <a:rPr lang="ru-RU" sz="2000" b="1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Работу выполнила</a:t>
            </a:r>
          </a:p>
          <a:p>
            <a:pPr lvl="0" eaLnBrk="0" fontAlgn="base" hangingPunct="0">
              <a:spcAft>
                <a:spcPct val="0"/>
              </a:spcAft>
            </a:pPr>
            <a:r>
              <a:rPr lang="ru-RU" sz="2000" b="1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ученица 4  класса</a:t>
            </a:r>
            <a:endParaRPr lang="ru-RU" sz="2000" b="1" i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Aft>
                <a:spcPct val="0"/>
              </a:spcAft>
            </a:pPr>
            <a:r>
              <a:rPr lang="ru-RU" sz="2000" b="1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МОУ Начальная школа</a:t>
            </a:r>
            <a:endParaRPr lang="ru-RU" sz="2000" b="1" i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Aft>
                <a:spcPct val="0"/>
              </a:spcAft>
            </a:pPr>
            <a:r>
              <a:rPr lang="ru-RU" sz="2000" b="1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lang="ru-RU" sz="2000" b="1" i="1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п.Горнокнязевск</a:t>
            </a:r>
            <a:endParaRPr lang="ru-RU" sz="2000" b="1" i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Aft>
                <a:spcPct val="0"/>
              </a:spcAft>
            </a:pPr>
            <a:r>
              <a:rPr lang="ru-RU" sz="2000" b="1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lang="ru-RU" sz="2000" b="1" i="1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Куйбина</a:t>
            </a:r>
            <a:r>
              <a:rPr lang="ru-RU" sz="2000" b="1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Ярослава</a:t>
            </a:r>
            <a:endParaRPr lang="ru-RU" sz="2000" b="1" i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70485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63"/>
            <a:ext cx="9144000" cy="682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285860"/>
            <a:ext cx="8229600" cy="4572032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solidFill>
                  <a:srgbClr val="0070C0"/>
                </a:solidFill>
              </a:rPr>
              <a:t>Полезные свойства</a:t>
            </a:r>
            <a:br>
              <a:rPr lang="ru-RU" sz="3600" b="1" i="1" dirty="0" smtClean="0">
                <a:solidFill>
                  <a:srgbClr val="0070C0"/>
                </a:solidFill>
              </a:rPr>
            </a:br>
            <a:r>
              <a:rPr lang="ru-RU" sz="3600" b="1" i="1" dirty="0" smtClean="0">
                <a:solidFill>
                  <a:srgbClr val="0070C0"/>
                </a:solidFill>
              </a:rPr>
              <a:t>жевательной резинки. </a:t>
            </a:r>
            <a:br>
              <a:rPr lang="ru-RU" sz="3600" b="1" i="1" dirty="0" smtClean="0">
                <a:solidFill>
                  <a:srgbClr val="0070C0"/>
                </a:solidFill>
              </a:rPr>
            </a:br>
            <a:r>
              <a:rPr lang="ru-RU" altLang="ru-RU" sz="2400" i="1" dirty="0" smtClean="0"/>
              <a:t/>
            </a:r>
            <a:br>
              <a:rPr lang="ru-RU" altLang="ru-RU" sz="2400" i="1" dirty="0" smtClean="0"/>
            </a:br>
            <a:r>
              <a:rPr lang="ru-RU" altLang="ru-RU" sz="2700" i="1" dirty="0" smtClean="0"/>
              <a:t>- жевательная резинка – это возможность очистить от остатков пищи зубы и полость рта после еды;</a:t>
            </a:r>
            <a:br>
              <a:rPr lang="ru-RU" altLang="ru-RU" sz="2700" i="1" dirty="0" smtClean="0"/>
            </a:br>
            <a:r>
              <a:rPr lang="ru-RU" altLang="ru-RU" sz="2700" i="1" dirty="0" smtClean="0"/>
              <a:t>- процесс жевания приводит к улучшению кровоснабжения дёсен и укреплению зубов;</a:t>
            </a:r>
            <a:br>
              <a:rPr lang="ru-RU" altLang="ru-RU" sz="2700" i="1" dirty="0" smtClean="0"/>
            </a:br>
            <a:r>
              <a:rPr lang="ru-RU" altLang="ru-RU" sz="2700" i="1" dirty="0" smtClean="0"/>
              <a:t>- жевательная резинка ненадолго освежает дыхание;</a:t>
            </a:r>
            <a:br>
              <a:rPr lang="ru-RU" altLang="ru-RU" sz="2700" i="1" dirty="0" smtClean="0"/>
            </a:br>
            <a:r>
              <a:rPr lang="ru-RU" altLang="ru-RU" sz="2700" i="1" dirty="0" smtClean="0"/>
              <a:t>- средство от укачивания;</a:t>
            </a:r>
            <a:br>
              <a:rPr lang="ru-RU" altLang="ru-RU" sz="2700" i="1" dirty="0" smtClean="0"/>
            </a:br>
            <a:r>
              <a:rPr lang="ru-RU" altLang="ru-RU" sz="2700" i="1" dirty="0" smtClean="0"/>
              <a:t>-</a:t>
            </a:r>
            <a:r>
              <a:rPr lang="ru-RU" sz="2700" dirty="0" smtClean="0"/>
              <a:t> </a:t>
            </a:r>
            <a:r>
              <a:rPr lang="ru-RU" sz="2700" i="1" dirty="0" smtClean="0"/>
              <a:t>надувание пузырей – простейший способ снять нервное напряжение. </a:t>
            </a:r>
            <a:r>
              <a:rPr lang="ru-RU" altLang="ru-RU" sz="2400" i="1" dirty="0" smtClean="0"/>
              <a:t/>
            </a:r>
            <a:br>
              <a:rPr lang="ru-RU" altLang="ru-RU" sz="2400" i="1" dirty="0" smtClean="0"/>
            </a:br>
            <a:r>
              <a:rPr lang="ru-RU" altLang="ru-RU" sz="2400" i="1" dirty="0" smtClean="0"/>
              <a:t/>
            </a:r>
            <a:br>
              <a:rPr lang="ru-RU" altLang="ru-RU" sz="2400" i="1" dirty="0" smtClean="0"/>
            </a:b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4025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63"/>
            <a:ext cx="9144000" cy="682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285860"/>
            <a:ext cx="8229600" cy="4572032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>
                <a:solidFill>
                  <a:srgbClr val="0070C0"/>
                </a:solidFill>
              </a:rPr>
              <a:t>Анкетирование учеников, учителей и </a:t>
            </a:r>
            <a:br>
              <a:rPr lang="ru-RU" sz="3200" b="1" i="1" dirty="0" smtClean="0">
                <a:solidFill>
                  <a:srgbClr val="0070C0"/>
                </a:solidFill>
              </a:rPr>
            </a:br>
            <a:r>
              <a:rPr lang="ru-RU" sz="3200" b="1" i="1" dirty="0" smtClean="0">
                <a:solidFill>
                  <a:srgbClr val="0070C0"/>
                </a:solidFill>
              </a:rPr>
              <a:t>родителей МОУ Начальная школа </a:t>
            </a:r>
            <a:r>
              <a:rPr lang="ru-RU" sz="3200" b="1" i="1" dirty="0" err="1" smtClean="0">
                <a:solidFill>
                  <a:srgbClr val="0070C0"/>
                </a:solidFill>
              </a:rPr>
              <a:t>п.Горнокнязевск</a:t>
            </a:r>
            <a:r>
              <a:rPr lang="ru-RU" sz="3600" b="1" i="1" dirty="0" smtClean="0">
                <a:solidFill>
                  <a:srgbClr val="0070C0"/>
                </a:solidFill>
              </a:rPr>
              <a:t/>
            </a:r>
            <a:br>
              <a:rPr lang="ru-RU" sz="3600" b="1" i="1" dirty="0" smtClean="0">
                <a:solidFill>
                  <a:srgbClr val="0070C0"/>
                </a:solidFill>
              </a:rPr>
            </a:br>
            <a:r>
              <a:rPr lang="ru-RU" sz="2700" i="1" dirty="0" smtClean="0"/>
              <a:t>- пользуетесь ли вы жевательной резинкой?</a:t>
            </a:r>
            <a:br>
              <a:rPr lang="ru-RU" sz="2700" i="1" dirty="0" smtClean="0"/>
            </a:br>
            <a:r>
              <a:rPr lang="ru-RU" sz="2700" i="1" dirty="0" smtClean="0"/>
              <a:t>- с какой целью вы это делаете?</a:t>
            </a:r>
            <a:br>
              <a:rPr lang="ru-RU" sz="2700" i="1" dirty="0" smtClean="0"/>
            </a:br>
            <a:r>
              <a:rPr lang="ru-RU" sz="2700" i="1" dirty="0" smtClean="0"/>
              <a:t>- какой вкус предпочитаете?</a:t>
            </a:r>
            <a:br>
              <a:rPr lang="ru-RU" sz="2700" i="1" dirty="0" smtClean="0"/>
            </a:br>
            <a:r>
              <a:rPr lang="ru-RU" sz="2700" i="1" dirty="0" smtClean="0">
                <a:latin typeface="+mn-lt"/>
              </a:rPr>
              <a:t>- </a:t>
            </a:r>
            <a:r>
              <a:rPr lang="ru-RU" sz="2700" i="1" dirty="0" smtClean="0">
                <a:latin typeface="+mn-lt"/>
                <a:cs typeface="Times New Roman" pitchFamily="18" charset="0"/>
              </a:rPr>
              <a:t>покупаете (будете покупать ) жевательную резинку своим детям?</a:t>
            </a:r>
            <a:r>
              <a:rPr lang="ru-RU" sz="2400" dirty="0" smtClean="0">
                <a:latin typeface="+mn-lt"/>
                <a:cs typeface="Times New Roman" pitchFamily="18" charset="0"/>
              </a:rPr>
              <a:t/>
            </a:r>
            <a:br>
              <a:rPr lang="ru-RU" sz="2400" dirty="0" smtClean="0">
                <a:latin typeface="+mn-lt"/>
                <a:cs typeface="Times New Roman" pitchFamily="18" charset="0"/>
              </a:rPr>
            </a:br>
            <a:r>
              <a:rPr lang="ru-RU" altLang="ru-RU" sz="2400" i="1" dirty="0" smtClean="0"/>
              <a:t/>
            </a:r>
            <a:br>
              <a:rPr lang="ru-RU" altLang="ru-RU" sz="2400" i="1" dirty="0" smtClean="0"/>
            </a:br>
            <a:r>
              <a:rPr lang="ru-RU" altLang="ru-RU" sz="2400" i="1" dirty="0" smtClean="0"/>
              <a:t/>
            </a:r>
            <a:br>
              <a:rPr lang="ru-RU" altLang="ru-RU" sz="2400" i="1" dirty="0" smtClean="0"/>
            </a:br>
            <a:r>
              <a:rPr lang="ru-RU" altLang="ru-RU" sz="2400" i="1" dirty="0" smtClean="0"/>
              <a:t/>
            </a:r>
            <a:br>
              <a:rPr lang="ru-RU" altLang="ru-RU" sz="2400" i="1" dirty="0" smtClean="0"/>
            </a:br>
            <a:r>
              <a:rPr lang="ru-RU" altLang="ru-RU" sz="2400" i="1" dirty="0" smtClean="0"/>
              <a:t/>
            </a:r>
            <a:br>
              <a:rPr lang="ru-RU" altLang="ru-RU" sz="2400" i="1" dirty="0" smtClean="0"/>
            </a:b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40257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Диаграмма 3"/>
          <p:cNvGraphicFramePr>
            <a:graphicFrameLocks/>
          </p:cNvGraphicFramePr>
          <p:nvPr/>
        </p:nvGraphicFramePr>
        <p:xfrm>
          <a:off x="200025" y="1001713"/>
          <a:ext cx="8670925" cy="5430837"/>
        </p:xfrm>
        <a:graphic>
          <a:graphicData uri="http://schemas.openxmlformats.org/presentationml/2006/ole">
            <p:oleObj spid="_x0000_s25602" r:id="rId3" imgW="8669263" imgH="5432007" progId="Excel.Sheet.8">
              <p:embed/>
            </p:oleObj>
          </a:graphicData>
        </a:graphic>
      </p:graphicFrame>
      <p:sp>
        <p:nvSpPr>
          <p:cNvPr id="2051" name="TextBox 4"/>
          <p:cNvSpPr txBox="1">
            <a:spLocks noChangeArrowheads="1"/>
          </p:cNvSpPr>
          <p:nvPr/>
        </p:nvSpPr>
        <p:spPr bwMode="auto">
          <a:xfrm>
            <a:off x="1116013" y="476250"/>
            <a:ext cx="70564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Пользуетесь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ли Вы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жевательной резинкой?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4"/>
          <p:cNvSpPr txBox="1">
            <a:spLocks noChangeArrowheads="1"/>
          </p:cNvSpPr>
          <p:nvPr/>
        </p:nvSpPr>
        <p:spPr bwMode="auto">
          <a:xfrm>
            <a:off x="1116013" y="476250"/>
            <a:ext cx="70564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 какой целью?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9700" name="Диаграмма 4"/>
          <p:cNvGraphicFramePr>
            <a:graphicFrameLocks/>
          </p:cNvGraphicFramePr>
          <p:nvPr/>
        </p:nvGraphicFramePr>
        <p:xfrm>
          <a:off x="165100" y="760413"/>
          <a:ext cx="8813800" cy="5645150"/>
        </p:xfrm>
        <a:graphic>
          <a:graphicData uri="http://schemas.openxmlformats.org/presentationml/2006/ole">
            <p:oleObj spid="_x0000_s29700" r:id="rId3" imgW="8815580" imgH="5645385" progId="Excel.Sheet.8">
              <p:embed/>
            </p:oleObj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4"/>
          <p:cNvSpPr txBox="1">
            <a:spLocks noChangeArrowheads="1"/>
          </p:cNvSpPr>
          <p:nvPr/>
        </p:nvSpPr>
        <p:spPr bwMode="auto">
          <a:xfrm>
            <a:off x="1116013" y="476250"/>
            <a:ext cx="70564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Какой вкус предпочитаете?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0723" name="Диаграмма 4"/>
          <p:cNvGraphicFramePr>
            <a:graphicFrameLocks/>
          </p:cNvGraphicFramePr>
          <p:nvPr/>
        </p:nvGraphicFramePr>
        <p:xfrm>
          <a:off x="258763" y="857250"/>
          <a:ext cx="8685212" cy="5718175"/>
        </p:xfrm>
        <a:graphic>
          <a:graphicData uri="http://schemas.openxmlformats.org/presentationml/2006/ole">
            <p:oleObj spid="_x0000_s30723" r:id="rId3" imgW="8687553" imgH="5718544" progId="Excel.Sheet.8">
              <p:embed/>
            </p:oleObj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4"/>
          <p:cNvSpPr txBox="1">
            <a:spLocks noChangeArrowheads="1"/>
          </p:cNvSpPr>
          <p:nvPr/>
        </p:nvSpPr>
        <p:spPr bwMode="auto">
          <a:xfrm>
            <a:off x="1116013" y="476250"/>
            <a:ext cx="705643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Покупаете (будете покупать ) жевательную резинку своим детям?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1748" name="Диаграмма 4"/>
          <p:cNvGraphicFramePr>
            <a:graphicFrameLocks/>
          </p:cNvGraphicFramePr>
          <p:nvPr/>
        </p:nvGraphicFramePr>
        <p:xfrm>
          <a:off x="258763" y="857250"/>
          <a:ext cx="8685212" cy="5718175"/>
        </p:xfrm>
        <a:graphic>
          <a:graphicData uri="http://schemas.openxmlformats.org/presentationml/2006/ole">
            <p:oleObj spid="_x0000_s31748" r:id="rId3" imgW="8687553" imgH="5718544" progId="Excel.Sheet.8">
              <p:embed/>
            </p:oleObj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63"/>
            <a:ext cx="9144000" cy="682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428736"/>
            <a:ext cx="8229600" cy="5429264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>
                <a:solidFill>
                  <a:srgbClr val="0070C0"/>
                </a:solidFill>
              </a:rPr>
              <a:t>Памятка</a:t>
            </a:r>
            <a:br>
              <a:rPr lang="ru-RU" sz="3200" b="1" i="1" dirty="0" smtClean="0">
                <a:solidFill>
                  <a:srgbClr val="0070C0"/>
                </a:solidFill>
              </a:rPr>
            </a:br>
            <a:r>
              <a:rPr lang="ru-RU" sz="3600" b="1" i="1" dirty="0" smtClean="0">
                <a:solidFill>
                  <a:srgbClr val="0070C0"/>
                </a:solidFill>
              </a:rPr>
              <a:t/>
            </a:r>
            <a:br>
              <a:rPr lang="ru-RU" sz="3600" b="1" i="1" dirty="0" smtClean="0">
                <a:solidFill>
                  <a:srgbClr val="0070C0"/>
                </a:solidFill>
              </a:rPr>
            </a:br>
            <a:r>
              <a:rPr lang="ru-RU" sz="2400" dirty="0" smtClean="0">
                <a:latin typeface="+mn-lt"/>
                <a:cs typeface="Times New Roman" pitchFamily="18" charset="0"/>
              </a:rPr>
              <a:t/>
            </a:r>
            <a:br>
              <a:rPr lang="ru-RU" sz="2400" dirty="0" smtClean="0">
                <a:latin typeface="+mn-lt"/>
                <a:cs typeface="Times New Roman" pitchFamily="18" charset="0"/>
              </a:rPr>
            </a:br>
            <a:r>
              <a:rPr lang="ru-RU" sz="2700" i="1" dirty="0" smtClean="0">
                <a:latin typeface="+mn-lt"/>
                <a:cs typeface="Times New Roman" pitchFamily="18" charset="0"/>
              </a:rPr>
              <a:t>- </a:t>
            </a:r>
            <a:r>
              <a:rPr lang="ru-RU" sz="2700" i="1" dirty="0" smtClean="0"/>
              <a:t>жевательную резинку нужно применять после приёма </a:t>
            </a:r>
            <a:br>
              <a:rPr lang="ru-RU" sz="2700" i="1" dirty="0" smtClean="0"/>
            </a:br>
            <a:r>
              <a:rPr lang="ru-RU" sz="2700" i="1" dirty="0" smtClean="0"/>
              <a:t> - время её жевания должно быть ограничено </a:t>
            </a:r>
            <a:br>
              <a:rPr lang="ru-RU" sz="2700" i="1" dirty="0" smtClean="0"/>
            </a:br>
            <a:r>
              <a:rPr lang="ru-RU" sz="2700" i="1" dirty="0" smtClean="0"/>
              <a:t>15-20 минутами</a:t>
            </a:r>
            <a:br>
              <a:rPr lang="ru-RU" sz="2700" i="1" dirty="0" smtClean="0"/>
            </a:br>
            <a:r>
              <a:rPr lang="ru-RU" sz="2700" i="1" dirty="0" smtClean="0"/>
              <a:t>- отдавать предпочтение жевательным резинкам без сахара;</a:t>
            </a:r>
            <a:br>
              <a:rPr lang="ru-RU" sz="2700" i="1" dirty="0" smtClean="0"/>
            </a:br>
            <a:r>
              <a:rPr lang="ru-RU" sz="2700" i="1" dirty="0" smtClean="0"/>
              <a:t>- жевание в общественных местах некрасиво и негигиенично;</a:t>
            </a:r>
            <a:br>
              <a:rPr lang="ru-RU" sz="2700" i="1" dirty="0" smtClean="0"/>
            </a:br>
            <a:r>
              <a:rPr lang="ru-RU" sz="2700" i="1" dirty="0" smtClean="0"/>
              <a:t>- нужно помнить о том, что внимание жующего человека рассеянно; </a:t>
            </a:r>
            <a:br>
              <a:rPr lang="ru-RU" sz="2700" i="1" dirty="0" smtClean="0"/>
            </a:br>
            <a:r>
              <a:rPr lang="ru-RU" sz="2700" i="1" dirty="0" smtClean="0"/>
              <a:t>-  если бывают  аллергические реакции, то лучше совсем отказаться от употребления жвачки;</a:t>
            </a:r>
            <a:br>
              <a:rPr lang="ru-RU" sz="2700" i="1" dirty="0" smtClean="0"/>
            </a:br>
            <a:r>
              <a:rPr lang="ru-RU" sz="2700" i="1" dirty="0" smtClean="0"/>
              <a:t/>
            </a:r>
            <a:br>
              <a:rPr lang="ru-RU" sz="2700" i="1" dirty="0" smtClean="0"/>
            </a:br>
            <a:r>
              <a:rPr lang="ru-RU" sz="2700" i="1" dirty="0" smtClean="0"/>
              <a:t>- нельзя проглатывать жвачку;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 </a:t>
            </a:r>
            <a:br>
              <a:rPr lang="ru-RU" sz="2400" dirty="0" smtClean="0"/>
            </a:br>
            <a:r>
              <a:rPr lang="ru-RU" altLang="ru-RU" sz="2400" i="1" dirty="0" smtClean="0"/>
              <a:t/>
            </a:r>
            <a:br>
              <a:rPr lang="ru-RU" altLang="ru-RU" sz="2400" i="1" dirty="0" smtClean="0"/>
            </a:br>
            <a:r>
              <a:rPr lang="ru-RU" altLang="ru-RU" sz="2400" i="1" dirty="0" smtClean="0"/>
              <a:t/>
            </a:r>
            <a:br>
              <a:rPr lang="ru-RU" altLang="ru-RU" sz="2400" i="1" dirty="0" smtClean="0"/>
            </a:br>
            <a:r>
              <a:rPr lang="ru-RU" altLang="ru-RU" sz="2400" i="1" dirty="0" smtClean="0"/>
              <a:t/>
            </a:r>
            <a:br>
              <a:rPr lang="ru-RU" altLang="ru-RU" sz="2400" i="1" dirty="0" smtClean="0"/>
            </a:br>
            <a:r>
              <a:rPr lang="ru-RU" altLang="ru-RU" sz="2400" i="1" dirty="0" smtClean="0"/>
              <a:t/>
            </a:r>
            <a:br>
              <a:rPr lang="ru-RU" altLang="ru-RU" sz="2400" i="1" dirty="0" smtClean="0"/>
            </a:b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40257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728"/>
            <a:ext cx="9144000" cy="682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285860"/>
            <a:ext cx="8229600" cy="4572032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0070C0"/>
                </a:solidFill>
              </a:rPr>
              <a:t>Спасибо за внимание!</a:t>
            </a:r>
            <a:br>
              <a:rPr lang="ru-RU" sz="3200" b="1" i="1" dirty="0" smtClean="0">
                <a:solidFill>
                  <a:srgbClr val="0070C0"/>
                </a:solidFill>
              </a:rPr>
            </a:br>
            <a:r>
              <a:rPr lang="ru-RU" sz="3200" b="1" i="1" dirty="0" smtClean="0">
                <a:solidFill>
                  <a:srgbClr val="0070C0"/>
                </a:solidFill>
              </a:rPr>
              <a:t>Будьте здоровы!</a:t>
            </a:r>
            <a:br>
              <a:rPr lang="ru-RU" sz="3200" b="1" i="1" dirty="0" smtClean="0">
                <a:solidFill>
                  <a:srgbClr val="0070C0"/>
                </a:solidFill>
              </a:rPr>
            </a:br>
            <a:r>
              <a:rPr lang="ru-RU" sz="2400" b="1" i="1" dirty="0" smtClean="0">
                <a:solidFill>
                  <a:srgbClr val="0070C0"/>
                </a:solidFill>
              </a:rPr>
              <a:t/>
            </a:r>
            <a:br>
              <a:rPr lang="ru-RU" sz="2400" b="1" i="1" dirty="0" smtClean="0">
                <a:solidFill>
                  <a:srgbClr val="0070C0"/>
                </a:solidFill>
              </a:rPr>
            </a:br>
            <a:r>
              <a:rPr lang="ru-RU" sz="2400" dirty="0" smtClean="0">
                <a:latin typeface="+mn-lt"/>
                <a:cs typeface="Times New Roman" pitchFamily="18" charset="0"/>
              </a:rPr>
              <a:t/>
            </a:r>
            <a:br>
              <a:rPr lang="ru-RU" sz="2400" dirty="0" smtClean="0">
                <a:latin typeface="+mn-lt"/>
                <a:cs typeface="Times New Roman" pitchFamily="18" charset="0"/>
              </a:rPr>
            </a:br>
            <a:r>
              <a:rPr lang="ru-RU" altLang="ru-RU" sz="2400" i="1" dirty="0" smtClean="0"/>
              <a:t/>
            </a:r>
            <a:br>
              <a:rPr lang="ru-RU" altLang="ru-RU" sz="2400" i="1" dirty="0" smtClean="0"/>
            </a:br>
            <a:r>
              <a:rPr lang="ru-RU" altLang="ru-RU" sz="2400" i="1" dirty="0" smtClean="0"/>
              <a:t/>
            </a:r>
            <a:br>
              <a:rPr lang="ru-RU" altLang="ru-RU" sz="2400" i="1" dirty="0" smtClean="0"/>
            </a:br>
            <a:r>
              <a:rPr lang="ru-RU" altLang="ru-RU" sz="2400" i="1" dirty="0" smtClean="0"/>
              <a:t/>
            </a:r>
            <a:br>
              <a:rPr lang="ru-RU" altLang="ru-RU" sz="2400" i="1" dirty="0" smtClean="0"/>
            </a:br>
            <a:r>
              <a:rPr lang="ru-RU" altLang="ru-RU" sz="2400" i="1" dirty="0" smtClean="0"/>
              <a:t/>
            </a:r>
            <a:br>
              <a:rPr lang="ru-RU" altLang="ru-RU" sz="2400" i="1" dirty="0" smtClean="0"/>
            </a:b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3250" name="Picture 2" descr="C:\Users\Lector\Desktop\960x5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3286124"/>
            <a:ext cx="5857916" cy="329507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</p:spTree>
    <p:extLst>
      <p:ext uri="{BB962C8B-B14F-4D97-AF65-F5344CB8AC3E}">
        <p14:creationId xmlns="" xmlns:p14="http://schemas.microsoft.com/office/powerpoint/2010/main" val="3094025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63"/>
            <a:ext cx="9144000" cy="682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566811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/>
            </a:r>
            <a:br>
              <a:rPr lang="ru-RU" sz="2400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          Актуальность работы: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400" dirty="0" smtClean="0"/>
              <a:t> Жевательная резинка очень вкусная! Я и мои одноклассники очень часто жуём жевательную резинку.</a:t>
            </a:r>
            <a:br>
              <a:rPr lang="ru-RU" sz="2400" dirty="0" smtClean="0"/>
            </a:br>
            <a:r>
              <a:rPr lang="ru-RU" sz="2400" dirty="0" smtClean="0"/>
              <a:t> Учителя, а иногда и родители ругают нас за это. </a:t>
            </a:r>
            <a:br>
              <a:rPr lang="ru-RU" sz="2400" dirty="0" smtClean="0"/>
            </a:br>
            <a:r>
              <a:rPr lang="ru-RU" sz="2400" dirty="0" smtClean="0"/>
              <a:t>Отсюда вытекает проблема:  полезно это или вредно? </a:t>
            </a:r>
            <a:br>
              <a:rPr lang="ru-RU" sz="24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>         </a:t>
            </a:r>
            <a:r>
              <a:rPr lang="ru-RU" sz="2400" b="1" dirty="0" smtClean="0">
                <a:solidFill>
                  <a:srgbClr val="0070C0"/>
                </a:solidFill>
              </a:rPr>
              <a:t>Гипотеза:</a:t>
            </a:r>
            <a:r>
              <a:rPr lang="ru-RU" sz="2400" dirty="0" smtClean="0"/>
              <a:t>      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/>
              <a:t> Жвачка сладкая и ароматная! </a:t>
            </a:r>
            <a:br>
              <a:rPr lang="ru-RU" sz="2400" dirty="0" smtClean="0"/>
            </a:br>
            <a:r>
              <a:rPr lang="ru-RU" sz="2400" dirty="0" smtClean="0"/>
              <a:t>А не влияет ли она на моё здоровье? </a:t>
            </a:r>
            <a:br>
              <a:rPr lang="ru-RU" sz="2400" dirty="0" smtClean="0"/>
            </a:br>
            <a:r>
              <a:rPr lang="ru-RU" sz="2400" b="1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4025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63"/>
            <a:ext cx="9144000" cy="682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4953732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tabLst>
                <a:tab pos="457200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Цель работы:</a:t>
            </a:r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rgbClr val="0070C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lang="ru-RU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- выяснить уровень популярности жевательной резинки</a:t>
            </a:r>
            <a:r>
              <a:rPr lang="ru-RU" sz="2400" dirty="0" smtClean="0"/>
              <a:t>; </a:t>
            </a:r>
            <a:br>
              <a:rPr lang="ru-RU" sz="2400" dirty="0" smtClean="0"/>
            </a:br>
            <a:r>
              <a:rPr lang="ru-RU" sz="2400" dirty="0" smtClean="0"/>
              <a:t> - определить характер её воздействия на организм человека</a:t>
            </a:r>
            <a:br>
              <a:rPr lang="ru-RU" sz="2400" dirty="0" smtClean="0"/>
            </a:br>
            <a:r>
              <a:rPr lang="ru-RU" sz="2400" dirty="0" smtClean="0"/>
              <a:t> 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Задачи работы:</a:t>
            </a:r>
            <a:br>
              <a:rPr lang="ru-RU" sz="2400" b="1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- проследить историю возникновения жевательной резинки;</a:t>
            </a:r>
            <a:br>
              <a:rPr lang="ru-RU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- изучить её состав;</a:t>
            </a:r>
            <a:br>
              <a:rPr lang="ru-RU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- выявить положительное и отрицательное воздействие;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/>
              <a:t> - провести анкетирование среди учеников, учителей и родителей;</a:t>
            </a:r>
            <a:br>
              <a:rPr lang="ru-RU" sz="2400" dirty="0" smtClean="0"/>
            </a:br>
            <a:r>
              <a:rPr lang="ru-RU" sz="2400" dirty="0" smtClean="0"/>
              <a:t>- урегулировать конфликт между детьми и взрослыми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4025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63"/>
            <a:ext cx="9144000" cy="682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5668112"/>
          </a:xfrm>
        </p:spPr>
        <p:txBody>
          <a:bodyPr>
            <a:normAutofit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>          </a:t>
            </a:r>
            <a:r>
              <a:rPr lang="ru-RU" sz="2400" b="1" dirty="0" smtClean="0">
                <a:solidFill>
                  <a:srgbClr val="0070C0"/>
                </a:solidFill>
              </a:rPr>
              <a:t>Основные этапы работы: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400" dirty="0" smtClean="0">
                <a:latin typeface="+mn-lt"/>
              </a:rPr>
              <a:t>- посещение различных сайтов в сети интернет, которые содержат нужную информацию;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- сбор, изучение и обобщение полученной информации;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- проведение анкетирования</a:t>
            </a:r>
            <a:br>
              <a:rPr lang="ru-RU" sz="2400" dirty="0" smtClean="0">
                <a:latin typeface="+mn-lt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>         </a:t>
            </a:r>
            <a:r>
              <a:rPr lang="ru-RU" sz="2400" b="1" dirty="0" smtClean="0">
                <a:solidFill>
                  <a:srgbClr val="0070C0"/>
                </a:solidFill>
              </a:rPr>
              <a:t>Методы исследования: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400" dirty="0" smtClean="0"/>
              <a:t>          - изучение литературных источников;                                    </a:t>
            </a:r>
            <a:br>
              <a:rPr lang="ru-RU" sz="2400" dirty="0" smtClean="0"/>
            </a:br>
            <a:r>
              <a:rPr lang="ru-RU" sz="2400" dirty="0" smtClean="0"/>
              <a:t>          - анкетирование ;</a:t>
            </a:r>
            <a:br>
              <a:rPr lang="ru-RU" sz="2400" dirty="0" smtClean="0"/>
            </a:br>
            <a:r>
              <a:rPr lang="ru-RU" sz="2400" dirty="0" smtClean="0"/>
              <a:t>- аналитическая деятельность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4025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63"/>
            <a:ext cx="9144000" cy="682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85728"/>
            <a:ext cx="8229600" cy="4071966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0070C0"/>
                </a:solidFill>
              </a:rPr>
              <a:t>История жевательной резинки.</a:t>
            </a:r>
            <a:br>
              <a:rPr lang="ru-RU" sz="3600" b="1" i="1" dirty="0" smtClean="0">
                <a:solidFill>
                  <a:srgbClr val="0070C0"/>
                </a:solidFill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- </a:t>
            </a:r>
            <a:r>
              <a:rPr lang="ru-RU" sz="2400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находка индейцев племени Майя;</a:t>
            </a:r>
            <a:r>
              <a:rPr lang="ru-RU" sz="2400" b="1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sz="2400" b="1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- </a:t>
            </a:r>
            <a:r>
              <a:rPr lang="ru-RU" sz="2400" i="1" dirty="0" smtClean="0"/>
              <a:t>чикл - натуральная основа для современной </a:t>
            </a:r>
            <a:br>
              <a:rPr lang="ru-RU" sz="2400" i="1" dirty="0" smtClean="0"/>
            </a:br>
            <a:r>
              <a:rPr lang="ru-RU" sz="2400" i="1" dirty="0" smtClean="0"/>
              <a:t>жевательной резинки;</a:t>
            </a:r>
            <a:br>
              <a:rPr lang="ru-RU" sz="2400" i="1" dirty="0" smtClean="0"/>
            </a:br>
            <a:endParaRPr lang="ru-RU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Lector\Desktop\img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3286124"/>
            <a:ext cx="2684324" cy="1752600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</p:pic>
      <p:pic>
        <p:nvPicPr>
          <p:cNvPr id="5" name="Рисунок 4" descr="C:\Users\Lector\Desktop\s120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3286124"/>
            <a:ext cx="2214578" cy="1714512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8" name="Рисунок 7" descr="C:\Users\Lector\Desktop\chicle-adictamente.blogspot (1).jpg"/>
          <p:cNvPicPr/>
          <p:nvPr/>
        </p:nvPicPr>
        <p:blipFill>
          <a:blip r:embed="rId5"/>
          <a:srcRect t="15877" r="43544"/>
          <a:stretch>
            <a:fillRect/>
          </a:stretch>
        </p:blipFill>
        <p:spPr bwMode="auto">
          <a:xfrm>
            <a:off x="7000892" y="3286124"/>
            <a:ext cx="1447800" cy="287655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94025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63"/>
            <a:ext cx="9144000" cy="682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85728"/>
            <a:ext cx="8229600" cy="4071966"/>
          </a:xfrm>
        </p:spPr>
        <p:txBody>
          <a:bodyPr>
            <a:norm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C:\Users\Lector\Desktop\Исследовательская работа\ПРОЕКТ\IMG_20190313_09213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1142984"/>
            <a:ext cx="2643206" cy="3286148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10" name="Рисунок 9" descr="C:\Users\Lector\Desktop\Исследовательская работа\ПРОЕКТ\IMG_20190312_16445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2143116"/>
            <a:ext cx="2786082" cy="428628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94025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63"/>
            <a:ext cx="9144000" cy="682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285860"/>
            <a:ext cx="8229600" cy="2071702"/>
          </a:xfrm>
        </p:spPr>
        <p:txBody>
          <a:bodyPr>
            <a:normAutofit/>
          </a:bodyPr>
          <a:lstStyle/>
          <a:p>
            <a:r>
              <a:rPr lang="ru-RU" sz="2400" i="1" dirty="0" smtClean="0"/>
              <a:t/>
            </a:r>
            <a:br>
              <a:rPr lang="ru-RU" sz="2400" i="1" dirty="0" smtClean="0"/>
            </a:br>
            <a:r>
              <a:rPr lang="ru-RU" sz="2400" i="1" dirty="0" smtClean="0"/>
              <a:t>-  </a:t>
            </a:r>
            <a:r>
              <a:rPr lang="ru-RU" sz="2400" b="1" i="1" dirty="0" smtClean="0"/>
              <a:t>1893 год </a:t>
            </a:r>
            <a:r>
              <a:rPr lang="ru-RU" sz="2400" i="1" dirty="0" smtClean="0"/>
              <a:t>– </a:t>
            </a:r>
            <a:r>
              <a:rPr lang="ru-RU" sz="2400" i="1" dirty="0" err="1" smtClean="0"/>
              <a:t>год</a:t>
            </a:r>
            <a:r>
              <a:rPr lang="ru-RU" sz="2400" i="1" dirty="0" smtClean="0"/>
              <a:t> рождения современной жвачки;</a:t>
            </a:r>
            <a:br>
              <a:rPr lang="ru-RU" sz="2400" i="1" dirty="0" smtClean="0"/>
            </a:br>
            <a:r>
              <a:rPr lang="ru-RU" sz="2400" i="1" dirty="0" smtClean="0"/>
              <a:t>- в </a:t>
            </a:r>
            <a:r>
              <a:rPr lang="ru-RU" sz="2400" b="1" i="1" dirty="0" smtClean="0"/>
              <a:t>1957</a:t>
            </a:r>
            <a:r>
              <a:rPr lang="ru-RU" sz="2400" i="1" dirty="0" smtClean="0"/>
              <a:t> году жевательная резинка появилась в России;</a:t>
            </a:r>
            <a:br>
              <a:rPr lang="ru-RU" sz="2400" i="1" dirty="0" smtClean="0"/>
            </a:br>
            <a:r>
              <a:rPr lang="ru-RU" sz="2400" i="1" dirty="0" smtClean="0"/>
              <a:t/>
            </a:r>
            <a:br>
              <a:rPr lang="ru-RU" sz="2400" i="1" dirty="0" smtClean="0"/>
            </a:br>
            <a:endParaRPr lang="ru-RU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Lector\Desktop\image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2643182"/>
            <a:ext cx="2500330" cy="1643074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5" name="Рисунок 4" descr="TULA, RUSSIA - APRIL 20, 2014: Doublemint and Spearmint chewing gums made by Wrigley isolated on white with clipping path">
            <a:hlinkClick r:id="rId4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429256" y="2714620"/>
            <a:ext cx="2286016" cy="171451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pic>
        <p:nvPicPr>
          <p:cNvPr id="6" name="Рисунок 5" descr="История жевательной резинки"/>
          <p:cNvPicPr/>
          <p:nvPr/>
        </p:nvPicPr>
        <p:blipFill>
          <a:blip r:embed="rId6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786050" y="4643446"/>
            <a:ext cx="2214578" cy="178595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  <p:pic>
        <p:nvPicPr>
          <p:cNvPr id="7" name="Рисунок 6" descr="История жевательной резинки"/>
          <p:cNvPicPr/>
          <p:nvPr/>
        </p:nvPicPr>
        <p:blipFill>
          <a:blip r:embed="rId7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786446" y="4643446"/>
            <a:ext cx="2071702" cy="17859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9" name="Рисунок 8" descr="Ð¤Ð°ÐºÑÑ Ð¾ Ð¶ÐµÐ²Ð°ÑÐµÐ»ÑÐ½Ð¾Ð¹ ÑÐµÐ·Ð¸Ð½ÐºÐµ"/>
          <p:cNvPicPr/>
          <p:nvPr/>
        </p:nvPicPr>
        <p:blipFill>
          <a:blip r:embed="rId8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786182" y="3786190"/>
            <a:ext cx="2343581" cy="125730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="" xmlns:p14="http://schemas.microsoft.com/office/powerpoint/2010/main" val="3094025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63"/>
            <a:ext cx="9144000" cy="682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285860"/>
            <a:ext cx="8229600" cy="1214446"/>
          </a:xfrm>
        </p:spPr>
        <p:txBody>
          <a:bodyPr>
            <a:normAutofit/>
          </a:bodyPr>
          <a:lstStyle/>
          <a:p>
            <a:r>
              <a:rPr lang="ru-RU" sz="2400" i="1" dirty="0" smtClean="0"/>
              <a:t>- интересные факты из истории жевательной резинки</a:t>
            </a:r>
            <a:br>
              <a:rPr lang="ru-RU" sz="2400" i="1" dirty="0" smtClean="0"/>
            </a:br>
            <a:endParaRPr lang="ru-RU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Знаменитая стена из жвачек в Калифорнии. 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857488" y="2285992"/>
            <a:ext cx="4371996" cy="34490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="" xmlns:p14="http://schemas.microsoft.com/office/powerpoint/2010/main" val="3094025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63"/>
            <a:ext cx="9144000" cy="682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285860"/>
            <a:ext cx="8229600" cy="4572032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solidFill>
                  <a:srgbClr val="0070C0"/>
                </a:solidFill>
              </a:rPr>
              <a:t>Негативное влияние</a:t>
            </a:r>
            <a:br>
              <a:rPr lang="ru-RU" sz="3600" b="1" i="1" dirty="0" smtClean="0">
                <a:solidFill>
                  <a:srgbClr val="0070C0"/>
                </a:solidFill>
              </a:rPr>
            </a:br>
            <a:r>
              <a:rPr lang="ru-RU" sz="3600" b="1" i="1" dirty="0" smtClean="0">
                <a:solidFill>
                  <a:srgbClr val="0070C0"/>
                </a:solidFill>
              </a:rPr>
              <a:t>жевательной резинки.</a:t>
            </a:r>
            <a:br>
              <a:rPr lang="ru-RU" sz="3600" b="1" i="1" dirty="0" smtClean="0">
                <a:solidFill>
                  <a:srgbClr val="0070C0"/>
                </a:solidFill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- </a:t>
            </a:r>
            <a:r>
              <a:rPr lang="ru-RU" altLang="ru-RU" sz="2400" i="1" dirty="0" smtClean="0"/>
              <a:t>жевание на голодный желудок может спровоцировать заболевание  желудочно-кишечного тракта;</a:t>
            </a:r>
            <a:br>
              <a:rPr lang="ru-RU" altLang="ru-RU" sz="2400" i="1" dirty="0" smtClean="0"/>
            </a:br>
            <a:r>
              <a:rPr lang="ru-RU" altLang="ru-RU" sz="2400" i="1" dirty="0" smtClean="0"/>
              <a:t>- ингредиенты жевательной резинки могут вызвать аллергические реакции;</a:t>
            </a:r>
            <a:br>
              <a:rPr lang="ru-RU" altLang="ru-RU" sz="2400" i="1" dirty="0" smtClean="0"/>
            </a:br>
            <a:r>
              <a:rPr lang="ru-RU" altLang="ru-RU" sz="2400" i="1" dirty="0" smtClean="0"/>
              <a:t>- сахаросодержащие жвачки могут вызвать заболевание кариесом;</a:t>
            </a:r>
            <a:br>
              <a:rPr lang="ru-RU" altLang="ru-RU" sz="2400" i="1" dirty="0" smtClean="0"/>
            </a:br>
            <a:r>
              <a:rPr lang="ru-RU" altLang="ru-RU" sz="2400" i="1" dirty="0" smtClean="0"/>
              <a:t>- жевание во время занятий рассеивает внимание;</a:t>
            </a:r>
            <a:br>
              <a:rPr lang="ru-RU" altLang="ru-RU" sz="2400" i="1" dirty="0" smtClean="0"/>
            </a:br>
            <a:r>
              <a:rPr lang="ru-RU" altLang="ru-RU" sz="2400" i="1" dirty="0" smtClean="0"/>
              <a:t>-  жевание в общественных  местах некрасиво и некультурно</a:t>
            </a:r>
            <a:br>
              <a:rPr lang="ru-RU" altLang="ru-RU" sz="2400" i="1" dirty="0" smtClean="0"/>
            </a:br>
            <a:r>
              <a:rPr lang="ru-RU" altLang="ru-RU" sz="2400" i="1" dirty="0" smtClean="0"/>
              <a:t/>
            </a:r>
            <a:br>
              <a:rPr lang="ru-RU" altLang="ru-RU" sz="2400" i="1" dirty="0" smtClean="0"/>
            </a:b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40257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66</Words>
  <Application>Microsoft Office PowerPoint</Application>
  <PresentationFormat>Экран (4:3)</PresentationFormat>
  <Paragraphs>23</Paragraphs>
  <Slides>17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Тема Office</vt:lpstr>
      <vt:lpstr>Лист Microsoft Office Excel 97-2003</vt:lpstr>
      <vt:lpstr>Исследовательская работа  «Жевательная резинка – польза и вред.» </vt:lpstr>
      <vt:lpstr>           Актуальность работы:  Жевательная резинка очень вкусная! Я и мои одноклассники очень часто жуём жевательную резинку.  Учителя, а иногда и родители ругают нас за это.  Отсюда вытекает проблема:  полезно это или вредно?            Гипотеза:            Жвачка сладкая и ароматная!  А не влияет ли она на моё здоровье?   </vt:lpstr>
      <vt:lpstr>  Цель работы: - выяснить уровень популярности жевательной резинки;   - определить характер её воздействия на организм человека    Задачи работы: - проследить историю возникновения жевательной резинки; - изучить её состав; - выявить положительное и отрицательное воздействие;  - провести анкетирование среди учеников, учителей и родителей; - урегулировать конфликт между детьми и взрослыми </vt:lpstr>
      <vt:lpstr>           Основные этапы работы: - посещение различных сайтов в сети интернет, которые содержат нужную информацию; - сбор, изучение и обобщение полученной информации; - проведение анкетирования           Методы исследования:           - изучение литературных источников;                                               - анкетирование ; - аналитическая деятельность   </vt:lpstr>
      <vt:lpstr>История жевательной резинки.   - находка индейцев племени Майя; - чикл - натуральная основа для современной  жевательной резинки; </vt:lpstr>
      <vt:lpstr> </vt:lpstr>
      <vt:lpstr> -  1893 год – год рождения современной жвачки; - в 1957 году жевательная резинка появилась в России;  </vt:lpstr>
      <vt:lpstr>- интересные факты из истории жевательной резинки </vt:lpstr>
      <vt:lpstr>Негативное влияние жевательной резинки.  - жевание на голодный желудок может спровоцировать заболевание  желудочно-кишечного тракта; - ингредиенты жевательной резинки могут вызвать аллергические реакции; - сахаросодержащие жвачки могут вызвать заболевание кариесом; - жевание во время занятий рассеивает внимание; -  жевание в общественных  местах некрасиво и некультурно  </vt:lpstr>
      <vt:lpstr>Полезные свойства жевательной резинки.   - жевательная резинка – это возможность очистить от остатков пищи зубы и полость рта после еды; - процесс жевания приводит к улучшению кровоснабжения дёсен и укреплению зубов; - жевательная резинка ненадолго освежает дыхание; - средство от укачивания; - надувание пузырей – простейший способ снять нервное напряжение.   </vt:lpstr>
      <vt:lpstr>Анкетирование учеников, учителей и  родителей МОУ Начальная школа п.Горнокнязевск - пользуетесь ли вы жевательной резинкой? - с какой целью вы это делаете? - какой вкус предпочитаете? - покупаете (будете покупать ) жевательную резинку своим детям?     </vt:lpstr>
      <vt:lpstr>Слайд 12</vt:lpstr>
      <vt:lpstr>Слайд 13</vt:lpstr>
      <vt:lpstr>Слайд 14</vt:lpstr>
      <vt:lpstr>Слайд 15</vt:lpstr>
      <vt:lpstr>Памятка   - жевательную резинку нужно применять после приёма   - время её жевания должно быть ограничено  15-20 минутами - отдавать предпочтение жевательным резинкам без сахара; - жевание в общественных местах некрасиво и негигиенично; - нужно помнить о том, что внимание жующего человека рассеянно;  -  если бывают  аллергические реакции, то лучше совсем отказаться от употребления жвачки;  - нельзя проглатывать жвачку;        </vt:lpstr>
      <vt:lpstr>Спасибо за внимание! Будьте здоровы!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«2»</dc:title>
  <dc:creator>Иришка</dc:creator>
  <cp:lastModifiedBy>Lector</cp:lastModifiedBy>
  <cp:revision>40</cp:revision>
  <dcterms:created xsi:type="dcterms:W3CDTF">2018-04-25T13:57:38Z</dcterms:created>
  <dcterms:modified xsi:type="dcterms:W3CDTF">2019-03-15T08:22:28Z</dcterms:modified>
</cp:coreProperties>
</file>